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8" r:id="rId3"/>
    <p:sldId id="259" r:id="rId4"/>
    <p:sldId id="260" r:id="rId5"/>
  </p:sldIdLst>
  <p:sldSz cx="21383625" cy="30275213"/>
  <p:notesSz cx="9926638" cy="14355763"/>
  <p:defaultTextStyle>
    <a:defPPr>
      <a:defRPr lang="pt-PT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5" userDrawn="1">
          <p15:clr>
            <a:srgbClr val="A4A3A4"/>
          </p15:clr>
        </p15:guide>
        <p15:guide id="2" pos="67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D6D6"/>
    <a:srgbClr val="262626"/>
    <a:srgbClr val="767676"/>
    <a:srgbClr val="7C7C7C"/>
    <a:srgbClr val="898989"/>
    <a:srgbClr val="BDB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1" autoAdjust="0"/>
    <p:restoredTop sz="94660"/>
  </p:normalViewPr>
  <p:slideViewPr>
    <p:cSldViewPr snapToGrid="0">
      <p:cViewPr varScale="1">
        <p:scale>
          <a:sx n="33" d="100"/>
          <a:sy n="33" d="100"/>
        </p:scale>
        <p:origin x="4184" y="272"/>
      </p:cViewPr>
      <p:guideLst>
        <p:guide orient="horz" pos="9535"/>
        <p:guide pos="67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06E38-6101-4028-9CF8-AE74A460D9E1}" type="datetimeFigureOut">
              <a:rPr lang="pt-PT" smtClean="0"/>
              <a:t>09/07/19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3252788" y="1793875"/>
            <a:ext cx="3421062" cy="4845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992188" y="6908800"/>
            <a:ext cx="7942262" cy="56530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13636625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5622925" y="13636625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C7123-7FAF-4F04-ADF6-C8F5544CB3F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74982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C7123-7FAF-4F04-ADF6-C8F5544CB3FA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20179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pt-PT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1F063-9772-4425-B98A-E99A4314523F}" type="datetimeFigureOut">
              <a:rPr lang="pt-PT" smtClean="0"/>
              <a:t>09/07/19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5D5-C37F-49C6-A9CD-6D4CE622583D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06879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1F063-9772-4425-B98A-E99A4314523F}" type="datetimeFigureOut">
              <a:rPr lang="pt-PT" smtClean="0"/>
              <a:t>09/07/19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5D5-C37F-49C6-A9CD-6D4CE622583D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78051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1F063-9772-4425-B98A-E99A4314523F}" type="datetimeFigureOut">
              <a:rPr lang="pt-PT" smtClean="0"/>
              <a:t>09/07/19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5D5-C37F-49C6-A9CD-6D4CE622583D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94326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1F063-9772-4425-B98A-E99A4314523F}" type="datetimeFigureOut">
              <a:rPr lang="pt-PT" smtClean="0"/>
              <a:t>09/07/19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5D5-C37F-49C6-A9CD-6D4CE622583D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07541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1F063-9772-4425-B98A-E99A4314523F}" type="datetimeFigureOut">
              <a:rPr lang="pt-PT" smtClean="0"/>
              <a:t>09/07/19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5D5-C37F-49C6-A9CD-6D4CE622583D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53134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1F063-9772-4425-B98A-E99A4314523F}" type="datetimeFigureOut">
              <a:rPr lang="pt-PT" smtClean="0"/>
              <a:t>09/07/19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5D5-C37F-49C6-A9CD-6D4CE622583D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63835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1F063-9772-4425-B98A-E99A4314523F}" type="datetimeFigureOut">
              <a:rPr lang="pt-PT" smtClean="0"/>
              <a:t>09/07/19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5D5-C37F-49C6-A9CD-6D4CE622583D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7228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1F063-9772-4425-B98A-E99A4314523F}" type="datetimeFigureOut">
              <a:rPr lang="pt-PT" smtClean="0"/>
              <a:t>09/07/19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5D5-C37F-49C6-A9CD-6D4CE622583D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2416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1F063-9772-4425-B98A-E99A4314523F}" type="datetimeFigureOut">
              <a:rPr lang="pt-PT" smtClean="0"/>
              <a:t>09/07/19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5D5-C37F-49C6-A9CD-6D4CE622583D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27940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1F063-9772-4425-B98A-E99A4314523F}" type="datetimeFigureOut">
              <a:rPr lang="pt-PT" smtClean="0"/>
              <a:t>09/07/19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5D5-C37F-49C6-A9CD-6D4CE622583D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26129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1F063-9772-4425-B98A-E99A4314523F}" type="datetimeFigureOut">
              <a:rPr lang="pt-PT" smtClean="0"/>
              <a:t>09/07/19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E25D5-C37F-49C6-A9CD-6D4CE622583D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95461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1F063-9772-4425-B98A-E99A4314523F}" type="datetimeFigureOut">
              <a:rPr lang="pt-PT" smtClean="0"/>
              <a:t>09/07/19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E25D5-C37F-49C6-A9CD-6D4CE622583D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68223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601578" y="2518701"/>
            <a:ext cx="20172896" cy="2314586"/>
          </a:xfrm>
          <a:prstGeom prst="rect">
            <a:avLst/>
          </a:prstGeom>
          <a:solidFill>
            <a:srgbClr val="7C7C7C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71" y="2576253"/>
            <a:ext cx="9022011" cy="229297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601578" y="5223533"/>
            <a:ext cx="20172896" cy="2279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500"/>
              </a:lnSpc>
            </a:pPr>
            <a:r>
              <a:rPr lang="pt-PT" sz="8500" b="1" dirty="0">
                <a:solidFill>
                  <a:srgbClr val="262626"/>
                </a:solidFill>
                <a:latin typeface="Myriad Pro" panose="020B0503030403020204" pitchFamily="34" charset="0"/>
              </a:rPr>
              <a:t>TÍTULO</a:t>
            </a:r>
            <a:br>
              <a:rPr lang="pt-PT" sz="8500" b="1" dirty="0">
                <a:solidFill>
                  <a:srgbClr val="262626"/>
                </a:solidFill>
                <a:latin typeface="Myriad Pro" panose="020B0503030403020204" pitchFamily="34" charset="0"/>
              </a:rPr>
            </a:br>
            <a:r>
              <a:rPr lang="pt-PT" sz="8500" b="1" dirty="0">
                <a:solidFill>
                  <a:srgbClr val="262626"/>
                </a:solidFill>
                <a:latin typeface="Myriad Pro" panose="020B0503030403020204" pitchFamily="34" charset="0"/>
              </a:rPr>
              <a:t>MYRIAD PRO, BOLD, 85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601578" y="7649829"/>
            <a:ext cx="24785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00" b="1" dirty="0">
                <a:solidFill>
                  <a:srgbClr val="BDBDBD"/>
                </a:solidFill>
                <a:latin typeface="Myriad Pro" panose="020B0503030403020204" pitchFamily="34" charset="0"/>
              </a:rPr>
              <a:t>RESUMO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01578" y="8438080"/>
            <a:ext cx="97142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dirty="0">
                <a:latin typeface="Myriad Pro" panose="020B0503030403020204" pitchFamily="34" charset="0"/>
              </a:rPr>
              <a:t>Cor: Preto</a:t>
            </a:r>
          </a:p>
          <a:p>
            <a:pPr algn="just"/>
            <a:r>
              <a:rPr lang="pt-PT" sz="2400" dirty="0">
                <a:latin typeface="Myriad Pro" panose="020B0503030403020204" pitchFamily="34" charset="0"/>
              </a:rPr>
              <a:t>Tipo de letra: </a:t>
            </a:r>
            <a:r>
              <a:rPr lang="pt-PT" sz="2400" dirty="0" err="1">
                <a:latin typeface="Myriad Pro" panose="020B0503030403020204" pitchFamily="34" charset="0"/>
              </a:rPr>
              <a:t>Myriad</a:t>
            </a:r>
            <a:r>
              <a:rPr lang="pt-PT" sz="2400" dirty="0">
                <a:latin typeface="Myriad Pro" panose="020B0503030403020204" pitchFamily="34" charset="0"/>
              </a:rPr>
              <a:t> Pro, Regular, 24</a:t>
            </a:r>
          </a:p>
          <a:p>
            <a:pPr algn="just"/>
            <a:r>
              <a:rPr lang="pt-PT" sz="2400" dirty="0">
                <a:latin typeface="Myriad Pro" panose="020B0503030403020204" pitchFamily="34" charset="0"/>
              </a:rPr>
              <a:t>O texto deverá ter o alinhamento justificado</a:t>
            </a:r>
          </a:p>
          <a:p>
            <a:pPr algn="just"/>
            <a:endParaRPr lang="pt-PT" sz="2400" dirty="0">
              <a:latin typeface="Myriad Pro" panose="020B0503030403020204" pitchFamily="34" charset="0"/>
            </a:endParaRPr>
          </a:p>
          <a:p>
            <a:pPr algn="just"/>
            <a:endParaRPr lang="pt-PT" sz="2400" dirty="0">
              <a:latin typeface="Myriad Pro" panose="020B0503030403020204" pitchFamily="34" charset="0"/>
            </a:endParaRPr>
          </a:p>
          <a:p>
            <a:pPr algn="just"/>
            <a:r>
              <a:rPr lang="pt-PT" sz="2400" dirty="0">
                <a:latin typeface="Myriad Pro" panose="020B0503030403020204" pitchFamily="34" charset="0"/>
              </a:rPr>
              <a:t>O resumo deverá ser dividido em duas colunas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1132591" y="8438080"/>
            <a:ext cx="96418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dirty="0">
                <a:latin typeface="Myriad Pro" panose="020B0503030403020204" pitchFamily="34" charset="0"/>
              </a:rPr>
              <a:t>Cor: Preto</a:t>
            </a:r>
          </a:p>
          <a:p>
            <a:pPr algn="just"/>
            <a:r>
              <a:rPr lang="pt-PT" sz="2400" dirty="0">
                <a:latin typeface="Myriad Pro" panose="020B0503030403020204" pitchFamily="34" charset="0"/>
              </a:rPr>
              <a:t>Tipo de letra: </a:t>
            </a:r>
            <a:r>
              <a:rPr lang="pt-PT" sz="2400" dirty="0" err="1">
                <a:latin typeface="Myriad Pro" panose="020B0503030403020204" pitchFamily="34" charset="0"/>
              </a:rPr>
              <a:t>Myriad</a:t>
            </a:r>
            <a:r>
              <a:rPr lang="pt-PT" sz="2400" dirty="0">
                <a:latin typeface="Myriad Pro" panose="020B0503030403020204" pitchFamily="34" charset="0"/>
              </a:rPr>
              <a:t> Pro, Regular, 24</a:t>
            </a:r>
          </a:p>
          <a:p>
            <a:pPr algn="just"/>
            <a:r>
              <a:rPr lang="pt-PT" sz="2400" dirty="0">
                <a:latin typeface="Myriad Pro" panose="020B0503030403020204" pitchFamily="34" charset="0"/>
              </a:rPr>
              <a:t>O texto deverá ter o alinhamento justificado</a:t>
            </a:r>
          </a:p>
          <a:p>
            <a:pPr algn="just"/>
            <a:endParaRPr lang="pt-PT" sz="2400" dirty="0">
              <a:latin typeface="Myriad Pro" panose="020B0503030403020204" pitchFamily="34" charset="0"/>
            </a:endParaRPr>
          </a:p>
          <a:p>
            <a:pPr algn="just"/>
            <a:endParaRPr lang="pt-PT" sz="2400" dirty="0">
              <a:latin typeface="Myriad Pro" panose="020B0503030403020204" pitchFamily="34" charset="0"/>
            </a:endParaRPr>
          </a:p>
          <a:p>
            <a:pPr algn="just"/>
            <a:r>
              <a:rPr lang="pt-PT" sz="2400" dirty="0">
                <a:latin typeface="Myriad Pro" panose="020B0503030403020204" pitchFamily="34" charset="0"/>
              </a:rPr>
              <a:t>O resumo deverá ser dividido em duas colunas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601578" y="11290854"/>
            <a:ext cx="9714297" cy="682388"/>
          </a:xfrm>
          <a:prstGeom prst="rect">
            <a:avLst/>
          </a:prstGeom>
          <a:solidFill>
            <a:srgbClr val="D6D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CaixaDeTexto 12"/>
          <p:cNvSpPr txBox="1"/>
          <p:nvPr/>
        </p:nvSpPr>
        <p:spPr>
          <a:xfrm>
            <a:off x="3847770" y="11216550"/>
            <a:ext cx="3832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dirty="0">
                <a:solidFill>
                  <a:srgbClr val="767676"/>
                </a:solidFill>
                <a:latin typeface="Myriad Pro" panose="020B0503030403020204" pitchFamily="34" charset="0"/>
              </a:rPr>
              <a:t>OBJETIVOS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601578" y="12383133"/>
            <a:ext cx="9137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PT" sz="2800" dirty="0">
                <a:latin typeface="Myriad Pro" panose="020B0503030403020204" pitchFamily="34" charset="0"/>
              </a:rPr>
              <a:t>Cor: Preto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11024290" y="12383133"/>
            <a:ext cx="93248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>
                <a:latin typeface="Myriad Pro" panose="020B0503030403020204" pitchFamily="34" charset="0"/>
              </a:rPr>
              <a:t>Cor: Preto</a:t>
            </a:r>
          </a:p>
          <a:p>
            <a:r>
              <a:rPr lang="pt-PT" sz="2800" dirty="0">
                <a:latin typeface="Myriad Pro" panose="020B0503030403020204" pitchFamily="34" charset="0"/>
              </a:rPr>
              <a:t>Tipo de letra: </a:t>
            </a:r>
            <a:r>
              <a:rPr lang="pt-PT" sz="2800" dirty="0" err="1">
                <a:latin typeface="Myriad Pro" panose="020B0503030403020204" pitchFamily="34" charset="0"/>
              </a:rPr>
              <a:t>Myriad</a:t>
            </a:r>
            <a:r>
              <a:rPr lang="pt-PT" sz="2800" dirty="0">
                <a:latin typeface="Myriad Pro" panose="020B0503030403020204" pitchFamily="34" charset="0"/>
              </a:rPr>
              <a:t> Pro, Regular, 28</a:t>
            </a:r>
          </a:p>
          <a:p>
            <a:r>
              <a:rPr lang="pt-PT" sz="2800" dirty="0">
                <a:latin typeface="Myriad Pro" panose="020B0503030403020204" pitchFamily="34" charset="0"/>
              </a:rPr>
              <a:t>O texto deverá ter o alinhamento justificado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11060177" y="19931841"/>
            <a:ext cx="795664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5500" b="1" dirty="0">
                <a:solidFill>
                  <a:srgbClr val="BDBDBD"/>
                </a:solidFill>
                <a:latin typeface="Myriad Pro" panose="020B0503030403020204" pitchFamily="34" charset="0"/>
              </a:rPr>
              <a:t>CONCLUSÕES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11063964" y="21098319"/>
            <a:ext cx="93248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>
                <a:latin typeface="Myriad Pro" panose="020B0503030403020204" pitchFamily="34" charset="0"/>
              </a:rPr>
              <a:t>Cor: Preto</a:t>
            </a:r>
          </a:p>
          <a:p>
            <a:r>
              <a:rPr lang="pt-PT" sz="2800" dirty="0">
                <a:latin typeface="Myriad Pro" panose="020B0503030403020204" pitchFamily="34" charset="0"/>
              </a:rPr>
              <a:t>Tipo de letra: </a:t>
            </a:r>
            <a:r>
              <a:rPr lang="pt-PT" sz="2800" dirty="0" err="1">
                <a:latin typeface="Myriad Pro" panose="020B0503030403020204" pitchFamily="34" charset="0"/>
              </a:rPr>
              <a:t>Myriad</a:t>
            </a:r>
            <a:r>
              <a:rPr lang="pt-PT" sz="2800" dirty="0">
                <a:latin typeface="Myriad Pro" panose="020B0503030403020204" pitchFamily="34" charset="0"/>
              </a:rPr>
              <a:t> Pro, Regular, 28</a:t>
            </a:r>
          </a:p>
          <a:p>
            <a:r>
              <a:rPr lang="pt-PT" sz="2800" dirty="0">
                <a:latin typeface="Myriad Pro" panose="020B0503030403020204" pitchFamily="34" charset="0"/>
              </a:rPr>
              <a:t>O texto deverá ter o alinhamento justificado</a:t>
            </a:r>
          </a:p>
        </p:txBody>
      </p:sp>
      <p:pic>
        <p:nvPicPr>
          <p:cNvPr id="31" name="Imagem 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8311" y="27319705"/>
            <a:ext cx="7604929" cy="2828714"/>
          </a:xfrm>
          <a:prstGeom prst="rect">
            <a:avLst/>
          </a:prstGeom>
        </p:spPr>
      </p:pic>
      <p:sp>
        <p:nvSpPr>
          <p:cNvPr id="32" name="CaixaDeTexto 31"/>
          <p:cNvSpPr txBox="1"/>
          <p:nvPr/>
        </p:nvSpPr>
        <p:spPr>
          <a:xfrm>
            <a:off x="1364379" y="27582619"/>
            <a:ext cx="895149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pt-PT" sz="2400" b="1" dirty="0">
                <a:solidFill>
                  <a:srgbClr val="262626"/>
                </a:solidFill>
                <a:latin typeface="Myriad Pro" panose="020B0503030403020204" pitchFamily="34" charset="0"/>
              </a:rPr>
              <a:t>aluno	</a:t>
            </a:r>
            <a:r>
              <a:rPr lang="pt-PT" sz="2400" b="1" dirty="0">
                <a:latin typeface="Myriad Pro" panose="020B0503030403020204" pitchFamily="34" charset="0"/>
              </a:rPr>
              <a:t>INSERIRNOMEALUNO</a:t>
            </a:r>
          </a:p>
          <a:p>
            <a:pPr>
              <a:lnSpc>
                <a:spcPts val="2400"/>
              </a:lnSpc>
            </a:pPr>
            <a:endParaRPr lang="pt-PT" sz="2400" b="1" dirty="0">
              <a:solidFill>
                <a:srgbClr val="262626"/>
              </a:solidFill>
              <a:latin typeface="Myriad Pro" panose="020B0503030403020204" pitchFamily="34" charset="0"/>
            </a:endParaRPr>
          </a:p>
          <a:p>
            <a:pPr>
              <a:lnSpc>
                <a:spcPts val="2400"/>
              </a:lnSpc>
            </a:pPr>
            <a:r>
              <a:rPr lang="pt-PT" sz="2400" b="1" dirty="0">
                <a:solidFill>
                  <a:srgbClr val="262626"/>
                </a:solidFill>
                <a:latin typeface="Myriad Pro" panose="020B0503030403020204" pitchFamily="34" charset="0"/>
              </a:rPr>
              <a:t>orientador	</a:t>
            </a:r>
            <a:r>
              <a:rPr lang="pt-PT" sz="2400" b="1" dirty="0">
                <a:latin typeface="Myriad Pro" panose="020B0503030403020204" pitchFamily="34" charset="0"/>
              </a:rPr>
              <a:t>INSERIRNOMEORIENTADOR</a:t>
            </a:r>
          </a:p>
          <a:p>
            <a:pPr>
              <a:lnSpc>
                <a:spcPts val="2400"/>
              </a:lnSpc>
            </a:pPr>
            <a:endParaRPr lang="pt-PT" sz="2400" b="1" dirty="0">
              <a:solidFill>
                <a:srgbClr val="262626"/>
              </a:solidFill>
              <a:latin typeface="Myriad Pro" panose="020B0503030403020204" pitchFamily="34" charset="0"/>
            </a:endParaRPr>
          </a:p>
          <a:p>
            <a:pPr>
              <a:lnSpc>
                <a:spcPts val="2400"/>
              </a:lnSpc>
            </a:pPr>
            <a:r>
              <a:rPr lang="pt-PT" sz="2400" b="1" dirty="0">
                <a:solidFill>
                  <a:srgbClr val="262626"/>
                </a:solidFill>
                <a:latin typeface="Myriad Pro" panose="020B0503030403020204" pitchFamily="34" charset="0"/>
              </a:rPr>
              <a:t>supervisor	</a:t>
            </a:r>
            <a:r>
              <a:rPr lang="pt-PT" sz="2400" b="1" dirty="0">
                <a:latin typeface="Myriad Pro" panose="020B0503030403020204" pitchFamily="34" charset="0"/>
              </a:rPr>
              <a:t>INSERIRNOMESUPERIVOR</a:t>
            </a:r>
          </a:p>
          <a:p>
            <a:pPr>
              <a:lnSpc>
                <a:spcPts val="2400"/>
              </a:lnSpc>
            </a:pPr>
            <a:endParaRPr lang="pt-PT" sz="2400" b="1" dirty="0">
              <a:solidFill>
                <a:srgbClr val="262626"/>
              </a:solidFill>
              <a:latin typeface="Myriad Pro" panose="020B0503030403020204" pitchFamily="34" charset="0"/>
            </a:endParaRPr>
          </a:p>
          <a:p>
            <a:pPr>
              <a:lnSpc>
                <a:spcPts val="2400"/>
              </a:lnSpc>
            </a:pPr>
            <a:r>
              <a:rPr lang="pt-PT" sz="2400" b="1" dirty="0">
                <a:solidFill>
                  <a:srgbClr val="262626"/>
                </a:solidFill>
                <a:latin typeface="Myriad Pro" panose="020B0503030403020204" pitchFamily="34" charset="0"/>
              </a:rPr>
              <a:t>empresa	</a:t>
            </a:r>
            <a:r>
              <a:rPr lang="pt-PT" sz="2400" b="1" dirty="0">
                <a:latin typeface="Myriad Pro" panose="020B0503030403020204" pitchFamily="34" charset="0"/>
              </a:rPr>
              <a:t>INSERIRNOMEEMPRESA</a:t>
            </a:r>
          </a:p>
        </p:txBody>
      </p:sp>
      <p:pic>
        <p:nvPicPr>
          <p:cNvPr id="33" name="Imagem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768" y="511792"/>
            <a:ext cx="6014516" cy="1526845"/>
          </a:xfrm>
          <a:prstGeom prst="rect">
            <a:avLst/>
          </a:prstGeom>
        </p:spPr>
      </p:pic>
      <p:sp>
        <p:nvSpPr>
          <p:cNvPr id="34" name="Retângulo 33"/>
          <p:cNvSpPr/>
          <p:nvPr/>
        </p:nvSpPr>
        <p:spPr>
          <a:xfrm>
            <a:off x="11060177" y="11290854"/>
            <a:ext cx="9714297" cy="682388"/>
          </a:xfrm>
          <a:prstGeom prst="rect">
            <a:avLst/>
          </a:prstGeom>
          <a:solidFill>
            <a:srgbClr val="D6D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5" name="CaixaDeTexto 34"/>
          <p:cNvSpPr txBox="1"/>
          <p:nvPr/>
        </p:nvSpPr>
        <p:spPr>
          <a:xfrm>
            <a:off x="13990677" y="11216550"/>
            <a:ext cx="47304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dirty="0">
                <a:solidFill>
                  <a:srgbClr val="767676"/>
                </a:solidFill>
                <a:latin typeface="Myriad Pro" panose="020B0503030403020204" pitchFamily="34" charset="0"/>
              </a:rPr>
              <a:t>PLANO AÇÃO</a:t>
            </a:r>
          </a:p>
        </p:txBody>
      </p:sp>
      <p:sp>
        <p:nvSpPr>
          <p:cNvPr id="38" name="CaixaDeTexto 37"/>
          <p:cNvSpPr txBox="1"/>
          <p:nvPr/>
        </p:nvSpPr>
        <p:spPr>
          <a:xfrm>
            <a:off x="601578" y="13134823"/>
            <a:ext cx="9137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PT" sz="2800" dirty="0">
                <a:latin typeface="Myriad Pro" panose="020B0503030403020204" pitchFamily="34" charset="0"/>
              </a:rPr>
              <a:t>Tipo de letra: </a:t>
            </a:r>
            <a:r>
              <a:rPr lang="pt-PT" sz="2800" dirty="0" err="1">
                <a:latin typeface="Myriad Pro" panose="020B0503030403020204" pitchFamily="34" charset="0"/>
              </a:rPr>
              <a:t>Myriad</a:t>
            </a:r>
            <a:r>
              <a:rPr lang="pt-PT" sz="2800" dirty="0">
                <a:latin typeface="Myriad Pro" panose="020B0503030403020204" pitchFamily="34" charset="0"/>
              </a:rPr>
              <a:t> Pro, Regular, 28</a:t>
            </a:r>
          </a:p>
        </p:txBody>
      </p:sp>
      <p:sp>
        <p:nvSpPr>
          <p:cNvPr id="44" name="CaixaDeTexto 43"/>
          <p:cNvSpPr txBox="1"/>
          <p:nvPr/>
        </p:nvSpPr>
        <p:spPr>
          <a:xfrm>
            <a:off x="621409" y="18730637"/>
            <a:ext cx="93248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>
                <a:latin typeface="Myriad Pro" panose="020B0503030403020204" pitchFamily="34" charset="0"/>
              </a:rPr>
              <a:t>Cor: Preto</a:t>
            </a:r>
          </a:p>
          <a:p>
            <a:r>
              <a:rPr lang="pt-PT" sz="2800" dirty="0">
                <a:latin typeface="Myriad Pro" panose="020B0503030403020204" pitchFamily="34" charset="0"/>
              </a:rPr>
              <a:t>Tipo de letra: </a:t>
            </a:r>
            <a:r>
              <a:rPr lang="pt-PT" sz="2800" dirty="0" err="1">
                <a:latin typeface="Myriad Pro" panose="020B0503030403020204" pitchFamily="34" charset="0"/>
              </a:rPr>
              <a:t>Myriad</a:t>
            </a:r>
            <a:r>
              <a:rPr lang="pt-PT" sz="2800" dirty="0">
                <a:latin typeface="Myriad Pro" panose="020B0503030403020204" pitchFamily="34" charset="0"/>
              </a:rPr>
              <a:t> Pro, Regular, 28</a:t>
            </a:r>
          </a:p>
          <a:p>
            <a:r>
              <a:rPr lang="pt-PT" sz="2800" dirty="0">
                <a:latin typeface="Myriad Pro" panose="020B0503030403020204" pitchFamily="34" charset="0"/>
              </a:rPr>
              <a:t>O texto deverá ter o alinhamento justificado</a:t>
            </a:r>
          </a:p>
        </p:txBody>
      </p:sp>
      <p:sp>
        <p:nvSpPr>
          <p:cNvPr id="45" name="Retângulo 44"/>
          <p:cNvSpPr/>
          <p:nvPr/>
        </p:nvSpPr>
        <p:spPr>
          <a:xfrm>
            <a:off x="657296" y="17638358"/>
            <a:ext cx="9714297" cy="682388"/>
          </a:xfrm>
          <a:prstGeom prst="rect">
            <a:avLst/>
          </a:prstGeom>
          <a:solidFill>
            <a:srgbClr val="D6D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6" name="CaixaDeTexto 45"/>
          <p:cNvSpPr txBox="1"/>
          <p:nvPr/>
        </p:nvSpPr>
        <p:spPr>
          <a:xfrm>
            <a:off x="2103845" y="17564054"/>
            <a:ext cx="7635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dirty="0">
                <a:solidFill>
                  <a:srgbClr val="767676"/>
                </a:solidFill>
                <a:latin typeface="Myriad Pro" panose="020B0503030403020204" pitchFamily="34" charset="0"/>
              </a:rPr>
              <a:t>RESULTADOS/DESVIOS</a:t>
            </a:r>
          </a:p>
        </p:txBody>
      </p:sp>
      <p:sp>
        <p:nvSpPr>
          <p:cNvPr id="47" name="CaixaDeTexto 46"/>
          <p:cNvSpPr txBox="1"/>
          <p:nvPr/>
        </p:nvSpPr>
        <p:spPr>
          <a:xfrm>
            <a:off x="624489" y="13867082"/>
            <a:ext cx="9137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PT" sz="2800" dirty="0">
                <a:latin typeface="Myriad Pro" panose="020B0503030403020204" pitchFamily="34" charset="0"/>
              </a:rPr>
              <a:t>Utilizar para cada tópico, a marca de um quadrado</a:t>
            </a:r>
          </a:p>
        </p:txBody>
      </p:sp>
      <p:sp>
        <p:nvSpPr>
          <p:cNvPr id="48" name="CaixaDeTexto 47"/>
          <p:cNvSpPr txBox="1"/>
          <p:nvPr/>
        </p:nvSpPr>
        <p:spPr>
          <a:xfrm>
            <a:off x="624489" y="14602730"/>
            <a:ext cx="9137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PT" sz="2800" dirty="0">
                <a:latin typeface="Myriad Pro" panose="020B0503030403020204" pitchFamily="34" charset="0"/>
              </a:rPr>
              <a:t> </a:t>
            </a:r>
          </a:p>
        </p:txBody>
      </p:sp>
      <p:sp>
        <p:nvSpPr>
          <p:cNvPr id="49" name="CaixaDeTexto 48"/>
          <p:cNvSpPr txBox="1"/>
          <p:nvPr/>
        </p:nvSpPr>
        <p:spPr>
          <a:xfrm>
            <a:off x="624489" y="15320554"/>
            <a:ext cx="9137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PT" sz="2800" dirty="0">
                <a:latin typeface="Myriad Pro" panose="020B0503030403020204" pitchFamily="34" charset="0"/>
              </a:rPr>
              <a:t> 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11068423" y="4341568"/>
            <a:ext cx="9641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2400" dirty="0" err="1">
                <a:latin typeface="Myriad Pro" panose="020B0503030403020204" pitchFamily="34" charset="0"/>
              </a:rPr>
              <a:t>julho</a:t>
            </a:r>
            <a:r>
              <a:rPr lang="pt-PT" sz="2400" dirty="0">
                <a:latin typeface="Myriad Pro" panose="020B0503030403020204" pitchFamily="34" charset="0"/>
              </a:rPr>
              <a:t>, 2017</a:t>
            </a:r>
          </a:p>
        </p:txBody>
      </p:sp>
    </p:spTree>
    <p:extLst>
      <p:ext uri="{BB962C8B-B14F-4D97-AF65-F5344CB8AC3E}">
        <p14:creationId xmlns:p14="http://schemas.microsoft.com/office/powerpoint/2010/main" val="3397770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568852" y="25921781"/>
            <a:ext cx="7773043" cy="4092998"/>
          </a:xfrm>
          <a:prstGeom prst="rect">
            <a:avLst/>
          </a:prstGeom>
          <a:solidFill>
            <a:srgbClr val="D6D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0" name="CaixaDeTexto 19"/>
          <p:cNvSpPr txBox="1"/>
          <p:nvPr/>
        </p:nvSpPr>
        <p:spPr>
          <a:xfrm>
            <a:off x="5589706" y="523833"/>
            <a:ext cx="10427968" cy="2272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8500"/>
              </a:lnSpc>
            </a:pPr>
            <a:r>
              <a:rPr lang="pt-PT" sz="9000" b="1" dirty="0">
                <a:solidFill>
                  <a:srgbClr val="FF0000"/>
                </a:solidFill>
                <a:latin typeface="Myriad Pro" panose="020B0503030403020204" pitchFamily="34" charset="0"/>
              </a:rPr>
              <a:t>CONSIDERAÇÕES A </a:t>
            </a:r>
          </a:p>
          <a:p>
            <a:pPr algn="ctr">
              <a:lnSpc>
                <a:spcPts val="8500"/>
              </a:lnSpc>
            </a:pPr>
            <a:r>
              <a:rPr lang="pt-PT" sz="9000" b="1" dirty="0">
                <a:solidFill>
                  <a:srgbClr val="FF0000"/>
                </a:solidFill>
                <a:latin typeface="Myriad Pro" panose="020B0503030403020204" pitchFamily="34" charset="0"/>
              </a:rPr>
              <a:t>TER EM CONTA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568852" y="3020256"/>
            <a:ext cx="20172896" cy="5549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500"/>
              </a:lnSpc>
            </a:pPr>
            <a:r>
              <a:rPr lang="pt-PT" sz="9000" b="1" dirty="0">
                <a:solidFill>
                  <a:srgbClr val="262626"/>
                </a:solidFill>
                <a:latin typeface="Myriad Pro" panose="020B0503030403020204" pitchFamily="34" charset="0"/>
              </a:rPr>
              <a:t>TÍTULO</a:t>
            </a:r>
            <a:br>
              <a:rPr lang="pt-PT" sz="9000" b="1" dirty="0">
                <a:solidFill>
                  <a:srgbClr val="262626"/>
                </a:solidFill>
                <a:latin typeface="Myriad Pro" panose="020B0503030403020204" pitchFamily="34" charset="0"/>
              </a:rPr>
            </a:br>
            <a:r>
              <a:rPr lang="pt-PT" sz="9000" b="1" dirty="0">
                <a:solidFill>
                  <a:srgbClr val="262626"/>
                </a:solidFill>
                <a:latin typeface="Myriad Pro" panose="020B0503030403020204" pitchFamily="34" charset="0"/>
              </a:rPr>
              <a:t>MYRIAD PRO, BOLD, 85  </a:t>
            </a:r>
            <a:br>
              <a:rPr lang="pt-PT" sz="9000" b="1" dirty="0">
                <a:solidFill>
                  <a:srgbClr val="262626"/>
                </a:solidFill>
                <a:latin typeface="Myriad Pro" panose="020B0503030403020204" pitchFamily="34" charset="0"/>
              </a:rPr>
            </a:br>
            <a:r>
              <a:rPr lang="pt-PT" sz="9000" b="1" dirty="0">
                <a:solidFill>
                  <a:srgbClr val="262626"/>
                </a:solidFill>
                <a:latin typeface="Myriad Pro" panose="020B0503030403020204" pitchFamily="34" charset="0"/>
              </a:rPr>
              <a:t>-ALINHAMENTO À ESQUERDA</a:t>
            </a:r>
          </a:p>
          <a:p>
            <a:pPr>
              <a:lnSpc>
                <a:spcPts val="8500"/>
              </a:lnSpc>
            </a:pPr>
            <a:r>
              <a:rPr lang="pt-PT" sz="9000" b="1" dirty="0">
                <a:solidFill>
                  <a:srgbClr val="262626"/>
                </a:solidFill>
                <a:latin typeface="Myriad Pro" panose="020B0503030403020204" pitchFamily="34" charset="0"/>
              </a:rPr>
              <a:t>-ESPAÇAMENTO ENTRE LINHAS EXATAMENTE 85PT 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254624" y="10292845"/>
            <a:ext cx="59115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00" b="1" dirty="0">
                <a:solidFill>
                  <a:srgbClr val="BDBDBD"/>
                </a:solidFill>
                <a:latin typeface="Myriad Pro" panose="020B0503030403020204" pitchFamily="34" charset="0"/>
              </a:rPr>
              <a:t>RESUMO</a:t>
            </a:r>
          </a:p>
          <a:p>
            <a:r>
              <a:rPr lang="pt-PT" sz="4000" b="1" dirty="0">
                <a:solidFill>
                  <a:srgbClr val="BDBDBD"/>
                </a:solidFill>
                <a:latin typeface="Myriad Pro" panose="020B0503030403020204" pitchFamily="34" charset="0"/>
              </a:rPr>
              <a:t>MYRIAD PRO, BOLD, 40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945814" y="14457345"/>
            <a:ext cx="194510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dirty="0">
                <a:solidFill>
                  <a:srgbClr val="767676"/>
                </a:solidFill>
                <a:latin typeface="Myriad Pro" panose="020B0503030403020204" pitchFamily="34" charset="0"/>
              </a:rPr>
              <a:t>TÓPICOS, TAIS COMO “OBJETIVOS”, “PLANO DE AÇÃO” E “RESULTADOS E DESVIOS:</a:t>
            </a:r>
            <a:br>
              <a:rPr lang="pt-PT" sz="4800" b="1" dirty="0">
                <a:solidFill>
                  <a:srgbClr val="767676"/>
                </a:solidFill>
                <a:latin typeface="Myriad Pro" panose="020B0503030403020204" pitchFamily="34" charset="0"/>
              </a:rPr>
            </a:br>
            <a:r>
              <a:rPr lang="pt-PT" sz="4800" b="1" dirty="0">
                <a:solidFill>
                  <a:srgbClr val="767676"/>
                </a:solidFill>
                <a:latin typeface="Myriad Pro" panose="020B0503030403020204" pitchFamily="34" charset="0"/>
              </a:rPr>
              <a:t>MYRIAD PRO, BOLD, 48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5741602" y="20354320"/>
            <a:ext cx="7956644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5500" b="1" dirty="0">
                <a:solidFill>
                  <a:srgbClr val="BDBDBD"/>
                </a:solidFill>
                <a:latin typeface="Myriad Pro" panose="020B0503030403020204" pitchFamily="34" charset="0"/>
              </a:rPr>
              <a:t>“CONCLUSÕES”</a:t>
            </a:r>
            <a:br>
              <a:rPr lang="pt-PT" sz="5500" b="1" dirty="0">
                <a:solidFill>
                  <a:srgbClr val="BDBDBD"/>
                </a:solidFill>
                <a:latin typeface="Myriad Pro" panose="020B0503030403020204" pitchFamily="34" charset="0"/>
              </a:rPr>
            </a:br>
            <a:r>
              <a:rPr lang="pt-PT" sz="5500" b="1" dirty="0">
                <a:solidFill>
                  <a:srgbClr val="BDBDBD"/>
                </a:solidFill>
                <a:latin typeface="Myriad Pro" panose="020B0503030403020204" pitchFamily="34" charset="0"/>
              </a:rPr>
              <a:t>TIPO DE LETRA MYRIAD PRO, BOLD, 55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0671341" y="9856692"/>
            <a:ext cx="971429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dirty="0">
                <a:latin typeface="Myriad Pro" panose="020B0503030403020204" pitchFamily="34" charset="0"/>
              </a:rPr>
              <a:t>TEXTO:</a:t>
            </a:r>
          </a:p>
          <a:p>
            <a:pPr algn="just"/>
            <a:endParaRPr lang="pt-PT" sz="2400" dirty="0">
              <a:latin typeface="Myriad Pro" panose="020B0503030403020204" pitchFamily="34" charset="0"/>
            </a:endParaRPr>
          </a:p>
          <a:p>
            <a:pPr algn="just"/>
            <a:r>
              <a:rPr lang="pt-PT" sz="2400" dirty="0">
                <a:latin typeface="Myriad Pro" panose="020B0503030403020204" pitchFamily="34" charset="0"/>
              </a:rPr>
              <a:t>Cor: Preto</a:t>
            </a:r>
          </a:p>
          <a:p>
            <a:pPr algn="just"/>
            <a:r>
              <a:rPr lang="pt-PT" sz="2400" dirty="0">
                <a:latin typeface="Myriad Pro" panose="020B0503030403020204" pitchFamily="34" charset="0"/>
              </a:rPr>
              <a:t>Tipo de letra: </a:t>
            </a:r>
            <a:r>
              <a:rPr lang="pt-PT" sz="2400" dirty="0" err="1">
                <a:latin typeface="Myriad Pro" panose="020B0503030403020204" pitchFamily="34" charset="0"/>
              </a:rPr>
              <a:t>Myriad</a:t>
            </a:r>
            <a:r>
              <a:rPr lang="pt-PT" sz="2400" dirty="0">
                <a:latin typeface="Myriad Pro" panose="020B0503030403020204" pitchFamily="34" charset="0"/>
              </a:rPr>
              <a:t> Pro, Regular, 24</a:t>
            </a:r>
          </a:p>
          <a:p>
            <a:pPr algn="just"/>
            <a:r>
              <a:rPr lang="pt-PT" sz="2400" dirty="0">
                <a:latin typeface="Myriad Pro" panose="020B0503030403020204" pitchFamily="34" charset="0"/>
              </a:rPr>
              <a:t>O texto deverá ter o alinhamento justificado</a:t>
            </a:r>
          </a:p>
          <a:p>
            <a:pPr algn="just"/>
            <a:endParaRPr lang="pt-PT" sz="2400" dirty="0">
              <a:latin typeface="Myriad Pro" panose="020B0503030403020204" pitchFamily="34" charset="0"/>
            </a:endParaRPr>
          </a:p>
          <a:p>
            <a:pPr algn="just"/>
            <a:endParaRPr lang="pt-PT" sz="2400" dirty="0">
              <a:latin typeface="Myriad Pro" panose="020B0503030403020204" pitchFamily="34" charset="0"/>
            </a:endParaRPr>
          </a:p>
          <a:p>
            <a:pPr algn="just"/>
            <a:r>
              <a:rPr lang="pt-PT" sz="2400" dirty="0">
                <a:latin typeface="Myriad Pro" panose="020B0503030403020204" pitchFamily="34" charset="0"/>
              </a:rPr>
              <a:t>O resumo deverá ser dividido em duas colunas</a:t>
            </a:r>
          </a:p>
        </p:txBody>
      </p:sp>
      <p:cxnSp>
        <p:nvCxnSpPr>
          <p:cNvPr id="10" name="Conexão reta unidirecional 9"/>
          <p:cNvCxnSpPr>
            <a:stCxn id="5" idx="3"/>
          </p:cNvCxnSpPr>
          <p:nvPr/>
        </p:nvCxnSpPr>
        <p:spPr>
          <a:xfrm flipV="1">
            <a:off x="7166142" y="10954564"/>
            <a:ext cx="3320716" cy="1"/>
          </a:xfrm>
          <a:prstGeom prst="straightConnector1">
            <a:avLst/>
          </a:prstGeom>
          <a:ln w="38100">
            <a:solidFill>
              <a:srgbClr val="26262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10936728" y="17127091"/>
            <a:ext cx="93248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>
                <a:latin typeface="Myriad Pro" panose="020B0503030403020204" pitchFamily="34" charset="0"/>
              </a:rPr>
              <a:t>TEXTO:</a:t>
            </a:r>
          </a:p>
          <a:p>
            <a:endParaRPr lang="pt-PT" sz="2800" dirty="0">
              <a:latin typeface="Myriad Pro" panose="020B0503030403020204" pitchFamily="34" charset="0"/>
            </a:endParaRPr>
          </a:p>
          <a:p>
            <a:r>
              <a:rPr lang="pt-PT" sz="2800" dirty="0">
                <a:latin typeface="Myriad Pro" panose="020B0503030403020204" pitchFamily="34" charset="0"/>
              </a:rPr>
              <a:t>Cor: Preto</a:t>
            </a:r>
          </a:p>
          <a:p>
            <a:r>
              <a:rPr lang="pt-PT" sz="2800" dirty="0">
                <a:latin typeface="Myriad Pro" panose="020B0503030403020204" pitchFamily="34" charset="0"/>
              </a:rPr>
              <a:t>Tipo de letra: </a:t>
            </a:r>
            <a:r>
              <a:rPr lang="pt-PT" sz="2800" dirty="0" err="1">
                <a:latin typeface="Myriad Pro" panose="020B0503030403020204" pitchFamily="34" charset="0"/>
              </a:rPr>
              <a:t>Myriad</a:t>
            </a:r>
            <a:r>
              <a:rPr lang="pt-PT" sz="2800" dirty="0">
                <a:latin typeface="Myriad Pro" panose="020B0503030403020204" pitchFamily="34" charset="0"/>
              </a:rPr>
              <a:t> Pro, Regular, 28</a:t>
            </a:r>
          </a:p>
          <a:p>
            <a:r>
              <a:rPr lang="pt-PT" sz="2800" dirty="0">
                <a:latin typeface="Myriad Pro" panose="020B0503030403020204" pitchFamily="34" charset="0"/>
              </a:rPr>
              <a:t>O texto deverá ter o alinhamento justificado</a:t>
            </a:r>
          </a:p>
        </p:txBody>
      </p:sp>
      <p:cxnSp>
        <p:nvCxnSpPr>
          <p:cNvPr id="12" name="Conexão reta unidirecional 11"/>
          <p:cNvCxnSpPr/>
          <p:nvPr/>
        </p:nvCxnSpPr>
        <p:spPr>
          <a:xfrm>
            <a:off x="7616012" y="15649579"/>
            <a:ext cx="3187678" cy="1793609"/>
          </a:xfrm>
          <a:prstGeom prst="straightConnector1">
            <a:avLst/>
          </a:prstGeom>
          <a:ln w="38100">
            <a:solidFill>
              <a:srgbClr val="26262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/>
          <p:cNvSpPr txBox="1"/>
          <p:nvPr/>
        </p:nvSpPr>
        <p:spPr>
          <a:xfrm>
            <a:off x="12803063" y="25594001"/>
            <a:ext cx="93248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>
                <a:latin typeface="Myriad Pro" panose="020B0503030403020204" pitchFamily="34" charset="0"/>
              </a:rPr>
              <a:t>TEXTO:</a:t>
            </a:r>
          </a:p>
          <a:p>
            <a:endParaRPr lang="pt-PT" sz="2800" dirty="0">
              <a:latin typeface="Myriad Pro" panose="020B0503030403020204" pitchFamily="34" charset="0"/>
            </a:endParaRPr>
          </a:p>
          <a:p>
            <a:r>
              <a:rPr lang="pt-PT" sz="2800" dirty="0">
                <a:latin typeface="Myriad Pro" panose="020B0503030403020204" pitchFamily="34" charset="0"/>
              </a:rPr>
              <a:t>Cor: Preto</a:t>
            </a:r>
          </a:p>
          <a:p>
            <a:r>
              <a:rPr lang="pt-PT" sz="2800" dirty="0">
                <a:latin typeface="Myriad Pro" panose="020B0503030403020204" pitchFamily="34" charset="0"/>
              </a:rPr>
              <a:t>Tipo de Letra: </a:t>
            </a:r>
            <a:r>
              <a:rPr lang="pt-PT" sz="2800" dirty="0" err="1">
                <a:latin typeface="Myriad Pro" panose="020B0503030403020204" pitchFamily="34" charset="0"/>
              </a:rPr>
              <a:t>Myriad</a:t>
            </a:r>
            <a:r>
              <a:rPr lang="pt-PT" sz="2800" dirty="0">
                <a:latin typeface="Myriad Pro" panose="020B0503030403020204" pitchFamily="34" charset="0"/>
              </a:rPr>
              <a:t> Pro, Regular, 28</a:t>
            </a:r>
          </a:p>
          <a:p>
            <a:r>
              <a:rPr lang="pt-PT" sz="2800" dirty="0">
                <a:latin typeface="Myriad Pro" panose="020B0503030403020204" pitchFamily="34" charset="0"/>
              </a:rPr>
              <a:t>O texto deverá ter o alinhamento justificado</a:t>
            </a:r>
          </a:p>
        </p:txBody>
      </p:sp>
      <p:cxnSp>
        <p:nvCxnSpPr>
          <p:cNvPr id="17" name="Conexão em ângulos retos 16"/>
          <p:cNvCxnSpPr/>
          <p:nvPr/>
        </p:nvCxnSpPr>
        <p:spPr>
          <a:xfrm rot="16200000" flipH="1">
            <a:off x="9657496" y="22931548"/>
            <a:ext cx="2715776" cy="3264690"/>
          </a:xfrm>
          <a:prstGeom prst="bentConnector2">
            <a:avLst/>
          </a:prstGeom>
          <a:ln w="38100">
            <a:solidFill>
              <a:srgbClr val="26262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ixaDeTexto 18"/>
          <p:cNvSpPr txBox="1"/>
          <p:nvPr/>
        </p:nvSpPr>
        <p:spPr>
          <a:xfrm>
            <a:off x="768429" y="26441206"/>
            <a:ext cx="895149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pt-PT" sz="2400" b="1" dirty="0">
                <a:solidFill>
                  <a:srgbClr val="262626"/>
                </a:solidFill>
                <a:latin typeface="Myriad Pro" panose="020B0503030403020204" pitchFamily="34" charset="0"/>
              </a:rPr>
              <a:t>A ficha técnica terá que ter este formato.</a:t>
            </a:r>
            <a:br>
              <a:rPr lang="pt-PT" sz="2400" b="1" dirty="0">
                <a:solidFill>
                  <a:srgbClr val="262626"/>
                </a:solidFill>
                <a:latin typeface="Myriad Pro" panose="020B0503030403020204" pitchFamily="34" charset="0"/>
              </a:rPr>
            </a:br>
            <a:r>
              <a:rPr lang="pt-PT" sz="2400" b="1" dirty="0">
                <a:solidFill>
                  <a:srgbClr val="262626"/>
                </a:solidFill>
                <a:latin typeface="Myriad Pro" panose="020B0503030403020204" pitchFamily="34" charset="0"/>
              </a:rPr>
              <a:t>Com o nome a ficar com maiúsculas e com a cor preto</a:t>
            </a:r>
          </a:p>
          <a:p>
            <a:pPr>
              <a:lnSpc>
                <a:spcPts val="2400"/>
              </a:lnSpc>
            </a:pPr>
            <a:endParaRPr lang="pt-PT" sz="2400" b="1" dirty="0">
              <a:solidFill>
                <a:srgbClr val="262626"/>
              </a:solidFill>
              <a:latin typeface="Myriad Pro" panose="020B0503030403020204" pitchFamily="34" charset="0"/>
            </a:endParaRPr>
          </a:p>
          <a:p>
            <a:pPr>
              <a:lnSpc>
                <a:spcPts val="2400"/>
              </a:lnSpc>
            </a:pPr>
            <a:r>
              <a:rPr lang="pt-PT" sz="2400" b="1" dirty="0">
                <a:solidFill>
                  <a:srgbClr val="262626"/>
                </a:solidFill>
                <a:latin typeface="Myriad Pro" panose="020B0503030403020204" pitchFamily="34" charset="0"/>
              </a:rPr>
              <a:t>aluno	</a:t>
            </a:r>
            <a:r>
              <a:rPr lang="pt-PT" sz="2400" b="1" dirty="0">
                <a:latin typeface="Myriad Pro" panose="020B0503030403020204" pitchFamily="34" charset="0"/>
              </a:rPr>
              <a:t>INSERIRNOMEALUNO</a:t>
            </a:r>
          </a:p>
          <a:p>
            <a:pPr>
              <a:lnSpc>
                <a:spcPts val="2400"/>
              </a:lnSpc>
            </a:pPr>
            <a:endParaRPr lang="pt-PT" sz="2400" b="1" dirty="0">
              <a:solidFill>
                <a:srgbClr val="262626"/>
              </a:solidFill>
              <a:latin typeface="Myriad Pro" panose="020B0503030403020204" pitchFamily="34" charset="0"/>
            </a:endParaRPr>
          </a:p>
          <a:p>
            <a:pPr>
              <a:lnSpc>
                <a:spcPts val="2400"/>
              </a:lnSpc>
            </a:pPr>
            <a:r>
              <a:rPr lang="pt-PT" sz="2400" b="1" dirty="0">
                <a:solidFill>
                  <a:srgbClr val="262626"/>
                </a:solidFill>
                <a:latin typeface="Myriad Pro" panose="020B0503030403020204" pitchFamily="34" charset="0"/>
              </a:rPr>
              <a:t>orientador	</a:t>
            </a:r>
            <a:r>
              <a:rPr lang="pt-PT" sz="2400" b="1" dirty="0">
                <a:latin typeface="Myriad Pro" panose="020B0503030403020204" pitchFamily="34" charset="0"/>
              </a:rPr>
              <a:t>INSERIRNOMEORIENTADOR</a:t>
            </a:r>
          </a:p>
          <a:p>
            <a:pPr>
              <a:lnSpc>
                <a:spcPts val="2400"/>
              </a:lnSpc>
            </a:pPr>
            <a:endParaRPr lang="pt-PT" sz="2400" b="1" dirty="0">
              <a:solidFill>
                <a:srgbClr val="262626"/>
              </a:solidFill>
              <a:latin typeface="Myriad Pro" panose="020B0503030403020204" pitchFamily="34" charset="0"/>
            </a:endParaRPr>
          </a:p>
          <a:p>
            <a:pPr>
              <a:lnSpc>
                <a:spcPts val="2400"/>
              </a:lnSpc>
            </a:pPr>
            <a:r>
              <a:rPr lang="pt-PT" sz="2400" b="1" dirty="0">
                <a:solidFill>
                  <a:srgbClr val="262626"/>
                </a:solidFill>
                <a:latin typeface="Myriad Pro" panose="020B0503030403020204" pitchFamily="34" charset="0"/>
              </a:rPr>
              <a:t>supervisor	</a:t>
            </a:r>
            <a:r>
              <a:rPr lang="pt-PT" sz="2400" b="1" dirty="0">
                <a:latin typeface="Myriad Pro" panose="020B0503030403020204" pitchFamily="34" charset="0"/>
              </a:rPr>
              <a:t>INSERIRNOMESUPERIVOR</a:t>
            </a:r>
          </a:p>
          <a:p>
            <a:pPr>
              <a:lnSpc>
                <a:spcPts val="2400"/>
              </a:lnSpc>
            </a:pPr>
            <a:endParaRPr lang="pt-PT" sz="2400" b="1" dirty="0">
              <a:solidFill>
                <a:srgbClr val="262626"/>
              </a:solidFill>
              <a:latin typeface="Myriad Pro" panose="020B0503030403020204" pitchFamily="34" charset="0"/>
            </a:endParaRPr>
          </a:p>
          <a:p>
            <a:pPr>
              <a:lnSpc>
                <a:spcPts val="2400"/>
              </a:lnSpc>
            </a:pPr>
            <a:r>
              <a:rPr lang="pt-PT" sz="2400" b="1" dirty="0">
                <a:solidFill>
                  <a:srgbClr val="262626"/>
                </a:solidFill>
                <a:latin typeface="Myriad Pro" panose="020B0503030403020204" pitchFamily="34" charset="0"/>
              </a:rPr>
              <a:t>empresa	</a:t>
            </a:r>
            <a:r>
              <a:rPr lang="pt-PT" sz="2400" b="1" dirty="0">
                <a:latin typeface="Myriad Pro" panose="020B0503030403020204" pitchFamily="34" charset="0"/>
              </a:rPr>
              <a:t>INSERIRNOMEEMPRESA</a:t>
            </a:r>
          </a:p>
        </p:txBody>
      </p:sp>
    </p:spTree>
    <p:extLst>
      <p:ext uri="{BB962C8B-B14F-4D97-AF65-F5344CB8AC3E}">
        <p14:creationId xmlns:p14="http://schemas.microsoft.com/office/powerpoint/2010/main" val="1004508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601578" y="2518701"/>
            <a:ext cx="20172896" cy="2314586"/>
          </a:xfrm>
          <a:prstGeom prst="rect">
            <a:avLst/>
          </a:prstGeom>
          <a:solidFill>
            <a:srgbClr val="7C7C7C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71" y="2576253"/>
            <a:ext cx="9022011" cy="2292977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601578" y="5223533"/>
            <a:ext cx="20172896" cy="2272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500"/>
              </a:lnSpc>
            </a:pPr>
            <a:r>
              <a:rPr lang="pt-PT" sz="8500" b="1" dirty="0">
                <a:solidFill>
                  <a:srgbClr val="262626"/>
                </a:solidFill>
                <a:latin typeface="Myriad Pro" panose="020B0503030403020204" pitchFamily="34" charset="0"/>
              </a:rPr>
              <a:t>ESTÁGIO EM ESCRITÓRIO DE </a:t>
            </a:r>
          </a:p>
          <a:p>
            <a:pPr>
              <a:lnSpc>
                <a:spcPts val="8500"/>
              </a:lnSpc>
            </a:pPr>
            <a:r>
              <a:rPr lang="pt-PT" sz="8500" b="1" dirty="0">
                <a:solidFill>
                  <a:srgbClr val="262626"/>
                </a:solidFill>
                <a:latin typeface="Myriad Pro" panose="020B0503030403020204" pitchFamily="34" charset="0"/>
              </a:rPr>
              <a:t>ADVOCACIA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01578" y="7649829"/>
            <a:ext cx="22057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00" b="1" dirty="0">
                <a:solidFill>
                  <a:srgbClr val="BDBDBD"/>
                </a:solidFill>
                <a:latin typeface="Myriad Pro" panose="020B0503030403020204" pitchFamily="34" charset="0"/>
              </a:rPr>
              <a:t>RESUMO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601578" y="8438080"/>
            <a:ext cx="97142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dirty="0">
                <a:latin typeface="Myriad Pro" panose="020B0503030403020204" pitchFamily="34" charset="0"/>
              </a:rPr>
              <a:t>O estágio foi realizado no âmbito do Curso Técnico Superior Profissional (</a:t>
            </a:r>
            <a:r>
              <a:rPr lang="pt-PT" sz="2400" dirty="0" err="1">
                <a:latin typeface="Myriad Pro" panose="020B0503030403020204" pitchFamily="34" charset="0"/>
              </a:rPr>
              <a:t>CTeSP</a:t>
            </a:r>
            <a:r>
              <a:rPr lang="pt-PT" sz="2400" dirty="0">
                <a:latin typeface="Myriad Pro" panose="020B0503030403020204" pitchFamily="34" charset="0"/>
              </a:rPr>
              <a:t>) em Serviços Jurídicos,</a:t>
            </a:r>
          </a:p>
          <a:p>
            <a:pPr algn="just"/>
            <a:r>
              <a:rPr lang="pt-PT" sz="2400" dirty="0">
                <a:latin typeface="Myriad Pro" panose="020B0503030403020204" pitchFamily="34" charset="0"/>
              </a:rPr>
              <a:t>da Escola Superior de Comunicação, Administração e Turismo, do Instituto Politécnico de Bragança (</a:t>
            </a:r>
            <a:r>
              <a:rPr lang="pt-PT" sz="2400" dirty="0" err="1">
                <a:latin typeface="Myriad Pro" panose="020B0503030403020204" pitchFamily="34" charset="0"/>
              </a:rPr>
              <a:t>EsACT</a:t>
            </a:r>
            <a:r>
              <a:rPr lang="pt-PT" sz="2400" dirty="0">
                <a:latin typeface="Myriad Pro" panose="020B0503030403020204" pitchFamily="34" charset="0"/>
              </a:rPr>
              <a:t>-IPB).</a:t>
            </a:r>
          </a:p>
          <a:p>
            <a:pPr algn="just"/>
            <a:endParaRPr lang="pt-PT" sz="2400" dirty="0">
              <a:latin typeface="Myriad Pro" panose="020B0503030403020204" pitchFamily="34" charset="0"/>
            </a:endParaRPr>
          </a:p>
          <a:p>
            <a:pPr algn="just"/>
            <a:r>
              <a:rPr lang="pt-PT" sz="2400" dirty="0">
                <a:latin typeface="Myriad Pro" panose="020B0503030403020204" pitchFamily="34" charset="0"/>
              </a:rPr>
              <a:t>O estágio...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1132591" y="8438080"/>
            <a:ext cx="9641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dirty="0">
                <a:latin typeface="Myriad Pro" panose="020B0503030403020204" pitchFamily="34" charset="0"/>
              </a:rPr>
              <a:t>O trabalho desenvolvido…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601578" y="11290854"/>
            <a:ext cx="9714297" cy="682388"/>
          </a:xfrm>
          <a:prstGeom prst="rect">
            <a:avLst/>
          </a:prstGeom>
          <a:solidFill>
            <a:srgbClr val="D6D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CaixaDeTexto 11"/>
          <p:cNvSpPr txBox="1"/>
          <p:nvPr/>
        </p:nvSpPr>
        <p:spPr>
          <a:xfrm>
            <a:off x="3847770" y="11216550"/>
            <a:ext cx="32219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dirty="0">
                <a:solidFill>
                  <a:srgbClr val="767676"/>
                </a:solidFill>
                <a:latin typeface="Myriad Pro" panose="020B0503030403020204" pitchFamily="34" charset="0"/>
              </a:rPr>
              <a:t>OBJETIVOS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601578" y="12383133"/>
            <a:ext cx="9137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PT" sz="2800" dirty="0">
                <a:latin typeface="Myriad Pro" panose="020B0503030403020204" pitchFamily="34" charset="0"/>
              </a:rPr>
              <a:t>Aplicar os conhecimentos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11024290" y="12510259"/>
            <a:ext cx="7059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>
                <a:latin typeface="Myriad Pro" panose="020B0503030403020204" pitchFamily="34" charset="0"/>
              </a:rPr>
              <a:t>Para o plano ação foi feita…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11060177" y="19931841"/>
            <a:ext cx="795664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5500" b="1" dirty="0">
                <a:solidFill>
                  <a:srgbClr val="BDBDBD"/>
                </a:solidFill>
                <a:latin typeface="Myriad Pro" panose="020B0503030403020204" pitchFamily="34" charset="0"/>
              </a:rPr>
              <a:t>CONCLUSÕES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11063964" y="21098319"/>
            <a:ext cx="9324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>
                <a:latin typeface="Myriad Pro" panose="020B0503030403020204" pitchFamily="34" charset="0"/>
              </a:rPr>
              <a:t>Com a realização deste estágio…</a:t>
            </a:r>
          </a:p>
        </p:txBody>
      </p:sp>
      <p:pic>
        <p:nvPicPr>
          <p:cNvPr id="17" name="Imagem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8311" y="27319705"/>
            <a:ext cx="7604929" cy="2828714"/>
          </a:xfrm>
          <a:prstGeom prst="rect">
            <a:avLst/>
          </a:prstGeom>
        </p:spPr>
      </p:pic>
      <p:sp>
        <p:nvSpPr>
          <p:cNvPr id="18" name="CaixaDeTexto 17"/>
          <p:cNvSpPr txBox="1"/>
          <p:nvPr/>
        </p:nvSpPr>
        <p:spPr>
          <a:xfrm>
            <a:off x="1364379" y="27582619"/>
            <a:ext cx="895149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pt-PT" sz="2400" b="1" dirty="0">
                <a:solidFill>
                  <a:srgbClr val="262626"/>
                </a:solidFill>
                <a:latin typeface="Myriad Pro" panose="020B0503030403020204" pitchFamily="34" charset="0"/>
              </a:rPr>
              <a:t>aluno	</a:t>
            </a:r>
            <a:r>
              <a:rPr lang="pt-PT" sz="2400" b="1" dirty="0">
                <a:latin typeface="Myriad Pro" panose="020B0503030403020204" pitchFamily="34" charset="0"/>
              </a:rPr>
              <a:t>ANTÓNIO SILVA</a:t>
            </a:r>
          </a:p>
          <a:p>
            <a:pPr>
              <a:lnSpc>
                <a:spcPts val="2400"/>
              </a:lnSpc>
            </a:pPr>
            <a:endParaRPr lang="pt-PT" sz="2400" b="1" dirty="0">
              <a:solidFill>
                <a:srgbClr val="262626"/>
              </a:solidFill>
              <a:latin typeface="Myriad Pro" panose="020B0503030403020204" pitchFamily="34" charset="0"/>
            </a:endParaRPr>
          </a:p>
          <a:p>
            <a:pPr>
              <a:lnSpc>
                <a:spcPts val="2400"/>
              </a:lnSpc>
            </a:pPr>
            <a:r>
              <a:rPr lang="pt-PT" sz="2400" b="1" dirty="0">
                <a:solidFill>
                  <a:srgbClr val="262626"/>
                </a:solidFill>
                <a:latin typeface="Myriad Pro" panose="020B0503030403020204" pitchFamily="34" charset="0"/>
              </a:rPr>
              <a:t>orientador	</a:t>
            </a:r>
            <a:r>
              <a:rPr lang="pt-PT" sz="2400" b="1" dirty="0">
                <a:latin typeface="Myriad Pro" panose="020B0503030403020204" pitchFamily="34" charset="0"/>
              </a:rPr>
              <a:t>JOSÉ MORAIS</a:t>
            </a:r>
          </a:p>
          <a:p>
            <a:pPr>
              <a:lnSpc>
                <a:spcPts val="2400"/>
              </a:lnSpc>
            </a:pPr>
            <a:endParaRPr lang="pt-PT" sz="2400" b="1" dirty="0">
              <a:solidFill>
                <a:srgbClr val="262626"/>
              </a:solidFill>
              <a:latin typeface="Myriad Pro" panose="020B0503030403020204" pitchFamily="34" charset="0"/>
            </a:endParaRPr>
          </a:p>
          <a:p>
            <a:pPr>
              <a:lnSpc>
                <a:spcPts val="2400"/>
              </a:lnSpc>
            </a:pPr>
            <a:r>
              <a:rPr lang="pt-PT" sz="2400" b="1" dirty="0">
                <a:solidFill>
                  <a:srgbClr val="262626"/>
                </a:solidFill>
                <a:latin typeface="Myriad Pro" panose="020B0503030403020204" pitchFamily="34" charset="0"/>
              </a:rPr>
              <a:t>supervisor	</a:t>
            </a:r>
            <a:r>
              <a:rPr lang="pt-PT" sz="2400" b="1" dirty="0">
                <a:latin typeface="Myriad Pro" panose="020B0503030403020204" pitchFamily="34" charset="0"/>
              </a:rPr>
              <a:t>MARIA FERREIRA</a:t>
            </a:r>
          </a:p>
          <a:p>
            <a:pPr>
              <a:lnSpc>
                <a:spcPts val="2400"/>
              </a:lnSpc>
            </a:pPr>
            <a:endParaRPr lang="pt-PT" sz="2400" b="1" dirty="0">
              <a:solidFill>
                <a:srgbClr val="262626"/>
              </a:solidFill>
              <a:latin typeface="Myriad Pro" panose="020B0503030403020204" pitchFamily="34" charset="0"/>
            </a:endParaRPr>
          </a:p>
          <a:p>
            <a:pPr>
              <a:lnSpc>
                <a:spcPts val="2400"/>
              </a:lnSpc>
            </a:pPr>
            <a:r>
              <a:rPr lang="pt-PT" sz="2400" b="1" dirty="0">
                <a:solidFill>
                  <a:srgbClr val="262626"/>
                </a:solidFill>
                <a:latin typeface="Myriad Pro" panose="020B0503030403020204" pitchFamily="34" charset="0"/>
              </a:rPr>
              <a:t>empresa	</a:t>
            </a:r>
            <a:r>
              <a:rPr lang="pt-PT" sz="2400" b="1" dirty="0">
                <a:latin typeface="Myriad Pro" panose="020B0503030403020204" pitchFamily="34" charset="0"/>
              </a:rPr>
              <a:t>ESCRITÓRIO ABCD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11060177" y="11290854"/>
            <a:ext cx="9714297" cy="682388"/>
          </a:xfrm>
          <a:prstGeom prst="rect">
            <a:avLst/>
          </a:prstGeom>
          <a:solidFill>
            <a:srgbClr val="D6D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0" name="CaixaDeTexto 19"/>
          <p:cNvSpPr txBox="1"/>
          <p:nvPr/>
        </p:nvSpPr>
        <p:spPr>
          <a:xfrm>
            <a:off x="13990678" y="11216550"/>
            <a:ext cx="3853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dirty="0">
                <a:solidFill>
                  <a:srgbClr val="767676"/>
                </a:solidFill>
                <a:latin typeface="Myriad Pro" panose="020B0503030403020204" pitchFamily="34" charset="0"/>
              </a:rPr>
              <a:t>PLANO AÇÃO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601578" y="13134823"/>
            <a:ext cx="9137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PT" sz="2800" dirty="0">
                <a:latin typeface="Myriad Pro" panose="020B0503030403020204" pitchFamily="34" charset="0"/>
              </a:rPr>
              <a:t>Desenvolver… 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621409" y="18730637"/>
            <a:ext cx="9324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>
                <a:latin typeface="Myriad Pro" panose="020B0503030403020204" pitchFamily="34" charset="0"/>
              </a:rPr>
              <a:t>Como resultado, a prática… 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657296" y="17638358"/>
            <a:ext cx="9714297" cy="682388"/>
          </a:xfrm>
          <a:prstGeom prst="rect">
            <a:avLst/>
          </a:prstGeom>
          <a:solidFill>
            <a:srgbClr val="D6D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4" name="CaixaDeTexto 23"/>
          <p:cNvSpPr txBox="1"/>
          <p:nvPr/>
        </p:nvSpPr>
        <p:spPr>
          <a:xfrm>
            <a:off x="2103845" y="17564054"/>
            <a:ext cx="6821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dirty="0">
                <a:solidFill>
                  <a:srgbClr val="767676"/>
                </a:solidFill>
                <a:latin typeface="Myriad Pro" panose="020B0503030403020204" pitchFamily="34" charset="0"/>
              </a:rPr>
              <a:t>RESULTADOS /DESVIOS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624489" y="13867082"/>
            <a:ext cx="9137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PT" sz="2800" dirty="0">
                <a:latin typeface="Myriad Pro" panose="020B0503030403020204" pitchFamily="34" charset="0"/>
              </a:rPr>
              <a:t>Colocar em…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624489" y="14602730"/>
            <a:ext cx="9137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PT" sz="2800" dirty="0">
                <a:latin typeface="Myriad Pro" panose="020B0503030403020204" pitchFamily="34" charset="0"/>
              </a:rPr>
              <a:t> 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624489" y="15320554"/>
            <a:ext cx="9137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PT" sz="2800" dirty="0">
                <a:latin typeface="Myriad Pro" panose="020B0503030403020204" pitchFamily="34" charset="0"/>
              </a:rPr>
              <a:t> 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12846556" y="962292"/>
            <a:ext cx="10427968" cy="1189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8500"/>
              </a:lnSpc>
            </a:pPr>
            <a:r>
              <a:rPr lang="pt-PT" sz="9000" b="1" dirty="0">
                <a:solidFill>
                  <a:srgbClr val="FF0000"/>
                </a:solidFill>
                <a:latin typeface="Myriad Pro" panose="020B0503030403020204" pitchFamily="34" charset="0"/>
              </a:rPr>
              <a:t>EXEMPLO 1</a:t>
            </a:r>
          </a:p>
        </p:txBody>
      </p:sp>
      <p:pic>
        <p:nvPicPr>
          <p:cNvPr id="29" name="Imagem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768" y="511792"/>
            <a:ext cx="6014516" cy="1526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39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601578" y="2518701"/>
            <a:ext cx="20172896" cy="2314586"/>
          </a:xfrm>
          <a:prstGeom prst="rect">
            <a:avLst/>
          </a:prstGeom>
          <a:solidFill>
            <a:srgbClr val="7C7C7C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71" y="2576253"/>
            <a:ext cx="9022011" cy="2292977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601578" y="5223533"/>
            <a:ext cx="20172896" cy="2272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500"/>
              </a:lnSpc>
            </a:pPr>
            <a:r>
              <a:rPr lang="pt-PT" sz="8500" b="1" dirty="0">
                <a:solidFill>
                  <a:srgbClr val="262626"/>
                </a:solidFill>
                <a:latin typeface="Myriad Pro" panose="020B0503030403020204" pitchFamily="34" charset="0"/>
              </a:rPr>
              <a:t>ESTÁGIO EM ESCRITÓRIO DE </a:t>
            </a:r>
          </a:p>
          <a:p>
            <a:pPr>
              <a:lnSpc>
                <a:spcPts val="8500"/>
              </a:lnSpc>
            </a:pPr>
            <a:r>
              <a:rPr lang="pt-PT" sz="8500" b="1" dirty="0">
                <a:solidFill>
                  <a:srgbClr val="262626"/>
                </a:solidFill>
                <a:latin typeface="Myriad Pro" panose="020B0503030403020204" pitchFamily="34" charset="0"/>
              </a:rPr>
              <a:t>ADVOCACIA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01578" y="7649829"/>
            <a:ext cx="22057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00" b="1" dirty="0">
                <a:solidFill>
                  <a:srgbClr val="BDBDBD"/>
                </a:solidFill>
                <a:latin typeface="Myriad Pro" panose="020B0503030403020204" pitchFamily="34" charset="0"/>
              </a:rPr>
              <a:t>RESUMO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601578" y="8438080"/>
            <a:ext cx="97142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dirty="0">
                <a:latin typeface="Myriad Pro" panose="020B0503030403020204" pitchFamily="34" charset="0"/>
              </a:rPr>
              <a:t>O estágio foi realizado no âmbito do Curso Técnico Superior Profissional (</a:t>
            </a:r>
            <a:r>
              <a:rPr lang="pt-PT" sz="2400" dirty="0" err="1">
                <a:latin typeface="Myriad Pro" panose="020B0503030403020204" pitchFamily="34" charset="0"/>
              </a:rPr>
              <a:t>CTeSP</a:t>
            </a:r>
            <a:r>
              <a:rPr lang="pt-PT" sz="2400" dirty="0">
                <a:latin typeface="Myriad Pro" panose="020B0503030403020204" pitchFamily="34" charset="0"/>
              </a:rPr>
              <a:t>) em Serviços Jurídicos,</a:t>
            </a:r>
          </a:p>
          <a:p>
            <a:pPr algn="just"/>
            <a:r>
              <a:rPr lang="pt-PT" sz="2400" dirty="0">
                <a:latin typeface="Myriad Pro" panose="020B0503030403020204" pitchFamily="34" charset="0"/>
              </a:rPr>
              <a:t>da Escola Superior de Comunicação, Administração e Turismo, do Instituto Politécnico de Bragança (</a:t>
            </a:r>
            <a:r>
              <a:rPr lang="pt-PT" sz="2400" dirty="0" err="1">
                <a:latin typeface="Myriad Pro" panose="020B0503030403020204" pitchFamily="34" charset="0"/>
              </a:rPr>
              <a:t>EsACT</a:t>
            </a:r>
            <a:r>
              <a:rPr lang="pt-PT" sz="2400" dirty="0">
                <a:latin typeface="Myriad Pro" panose="020B0503030403020204" pitchFamily="34" charset="0"/>
              </a:rPr>
              <a:t>-IPB).</a:t>
            </a:r>
          </a:p>
          <a:p>
            <a:pPr algn="just"/>
            <a:endParaRPr lang="pt-PT" sz="2400" dirty="0">
              <a:latin typeface="Myriad Pro" panose="020B0503030403020204" pitchFamily="34" charset="0"/>
            </a:endParaRPr>
          </a:p>
          <a:p>
            <a:pPr algn="just"/>
            <a:r>
              <a:rPr lang="pt-PT" sz="2400" dirty="0">
                <a:latin typeface="Myriad Pro" panose="020B0503030403020204" pitchFamily="34" charset="0"/>
              </a:rPr>
              <a:t>O estágio...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1132591" y="8438080"/>
            <a:ext cx="9641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dirty="0">
                <a:latin typeface="Myriad Pro" panose="020B0503030403020204" pitchFamily="34" charset="0"/>
              </a:rPr>
              <a:t>O trabalho desenvolvido…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601578" y="11290854"/>
            <a:ext cx="9714297" cy="682388"/>
          </a:xfrm>
          <a:prstGeom prst="rect">
            <a:avLst/>
          </a:prstGeom>
          <a:solidFill>
            <a:srgbClr val="D6D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CaixaDeTexto 11"/>
          <p:cNvSpPr txBox="1"/>
          <p:nvPr/>
        </p:nvSpPr>
        <p:spPr>
          <a:xfrm>
            <a:off x="3847770" y="11216550"/>
            <a:ext cx="32219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dirty="0">
                <a:solidFill>
                  <a:srgbClr val="767676"/>
                </a:solidFill>
                <a:latin typeface="Myriad Pro" panose="020B0503030403020204" pitchFamily="34" charset="0"/>
              </a:rPr>
              <a:t>OBJETIVOS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601578" y="12383133"/>
            <a:ext cx="9137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PT" sz="2800" dirty="0">
                <a:latin typeface="Myriad Pro" panose="020B0503030403020204" pitchFamily="34" charset="0"/>
              </a:rPr>
              <a:t>Aplicar os conhecimentos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11024290" y="12510259"/>
            <a:ext cx="7059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>
                <a:latin typeface="Myriad Pro" panose="020B0503030403020204" pitchFamily="34" charset="0"/>
              </a:rPr>
              <a:t>Para o plano ação foi feita…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11060177" y="19931841"/>
            <a:ext cx="795664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5500" b="1" dirty="0">
                <a:solidFill>
                  <a:srgbClr val="BDBDBD"/>
                </a:solidFill>
                <a:latin typeface="Myriad Pro" panose="020B0503030403020204" pitchFamily="34" charset="0"/>
              </a:rPr>
              <a:t>CONCLUSÕES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11063964" y="21098319"/>
            <a:ext cx="9324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>
                <a:latin typeface="Myriad Pro" panose="020B0503030403020204" pitchFamily="34" charset="0"/>
              </a:rPr>
              <a:t>Com a realização deste estágio…</a:t>
            </a:r>
          </a:p>
        </p:txBody>
      </p:sp>
      <p:pic>
        <p:nvPicPr>
          <p:cNvPr id="17" name="Imagem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8311" y="27319705"/>
            <a:ext cx="7604929" cy="2828714"/>
          </a:xfrm>
          <a:prstGeom prst="rect">
            <a:avLst/>
          </a:prstGeom>
        </p:spPr>
      </p:pic>
      <p:sp>
        <p:nvSpPr>
          <p:cNvPr id="19" name="Retângulo 18"/>
          <p:cNvSpPr/>
          <p:nvPr/>
        </p:nvSpPr>
        <p:spPr>
          <a:xfrm>
            <a:off x="11060177" y="11290854"/>
            <a:ext cx="9714297" cy="682388"/>
          </a:xfrm>
          <a:prstGeom prst="rect">
            <a:avLst/>
          </a:prstGeom>
          <a:solidFill>
            <a:srgbClr val="D6D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0" name="CaixaDeTexto 19"/>
          <p:cNvSpPr txBox="1"/>
          <p:nvPr/>
        </p:nvSpPr>
        <p:spPr>
          <a:xfrm>
            <a:off x="13990678" y="11216550"/>
            <a:ext cx="3853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dirty="0">
                <a:solidFill>
                  <a:srgbClr val="767676"/>
                </a:solidFill>
                <a:latin typeface="Myriad Pro" panose="020B0503030403020204" pitchFamily="34" charset="0"/>
              </a:rPr>
              <a:t>PLANO AÇÃO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601578" y="13134823"/>
            <a:ext cx="9137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PT" sz="2800" dirty="0">
                <a:latin typeface="Myriad Pro" panose="020B0503030403020204" pitchFamily="34" charset="0"/>
              </a:rPr>
              <a:t>Desenvolver… 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621409" y="18730637"/>
            <a:ext cx="9324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>
                <a:latin typeface="Myriad Pro" panose="020B0503030403020204" pitchFamily="34" charset="0"/>
              </a:rPr>
              <a:t>Como resultado, a prática… 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657296" y="17638358"/>
            <a:ext cx="9714297" cy="682388"/>
          </a:xfrm>
          <a:prstGeom prst="rect">
            <a:avLst/>
          </a:prstGeom>
          <a:solidFill>
            <a:srgbClr val="D6D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4" name="CaixaDeTexto 23"/>
          <p:cNvSpPr txBox="1"/>
          <p:nvPr/>
        </p:nvSpPr>
        <p:spPr>
          <a:xfrm>
            <a:off x="2103845" y="17564054"/>
            <a:ext cx="6821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dirty="0">
                <a:solidFill>
                  <a:srgbClr val="767676"/>
                </a:solidFill>
                <a:latin typeface="Myriad Pro" panose="020B0503030403020204" pitchFamily="34" charset="0"/>
              </a:rPr>
              <a:t>RESULTADOS /DESVIOS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624489" y="13867082"/>
            <a:ext cx="9137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PT" sz="2800" dirty="0">
                <a:latin typeface="Myriad Pro" panose="020B0503030403020204" pitchFamily="34" charset="0"/>
              </a:rPr>
              <a:t>Colocar em…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624489" y="14602730"/>
            <a:ext cx="9137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PT" sz="2800" dirty="0">
                <a:latin typeface="Myriad Pro" panose="020B0503030403020204" pitchFamily="34" charset="0"/>
              </a:rPr>
              <a:t> 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624489" y="15320554"/>
            <a:ext cx="9137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PT" sz="2800" dirty="0">
                <a:latin typeface="Myriad Pro" panose="020B0503030403020204" pitchFamily="34" charset="0"/>
              </a:rPr>
              <a:t> 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12846556" y="962292"/>
            <a:ext cx="10427968" cy="1189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8500"/>
              </a:lnSpc>
            </a:pPr>
            <a:r>
              <a:rPr lang="pt-PT" sz="9000" b="1" dirty="0">
                <a:solidFill>
                  <a:srgbClr val="FF0000"/>
                </a:solidFill>
                <a:latin typeface="Myriad Pro" panose="020B0503030403020204" pitchFamily="34" charset="0"/>
              </a:rPr>
              <a:t>EXEMPLO 2</a:t>
            </a:r>
          </a:p>
        </p:txBody>
      </p:sp>
      <p:pic>
        <p:nvPicPr>
          <p:cNvPr id="29" name="Imagem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768" y="511792"/>
            <a:ext cx="6014516" cy="1526845"/>
          </a:xfrm>
          <a:prstGeom prst="rect">
            <a:avLst/>
          </a:prstGeom>
        </p:spPr>
      </p:pic>
      <p:pic>
        <p:nvPicPr>
          <p:cNvPr id="1026" name="Picture 2" descr="http://clipart-library.com/images/ki85adgBT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158" y="14148671"/>
            <a:ext cx="6642333" cy="4491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-media-cache-ak0.pinimg.com/originals/70/4c/15/704c15802185f1359b6bc1ef7b49be9a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265" y="21468992"/>
            <a:ext cx="5238357" cy="3719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CaixaDeTexto 30"/>
          <p:cNvSpPr txBox="1"/>
          <p:nvPr/>
        </p:nvSpPr>
        <p:spPr>
          <a:xfrm>
            <a:off x="1364379" y="27582619"/>
            <a:ext cx="895149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pt-PT" sz="2400" b="1" dirty="0">
                <a:solidFill>
                  <a:srgbClr val="262626"/>
                </a:solidFill>
                <a:latin typeface="Myriad Pro" panose="020B0503030403020204" pitchFamily="34" charset="0"/>
              </a:rPr>
              <a:t>aluno	</a:t>
            </a:r>
            <a:r>
              <a:rPr lang="pt-PT" sz="2400" b="1" dirty="0">
                <a:latin typeface="Myriad Pro" panose="020B0503030403020204" pitchFamily="34" charset="0"/>
              </a:rPr>
              <a:t>ANTÓNIO SILVA</a:t>
            </a:r>
          </a:p>
          <a:p>
            <a:pPr>
              <a:lnSpc>
                <a:spcPts val="2400"/>
              </a:lnSpc>
            </a:pPr>
            <a:endParaRPr lang="pt-PT" sz="2400" b="1" dirty="0">
              <a:solidFill>
                <a:srgbClr val="262626"/>
              </a:solidFill>
              <a:latin typeface="Myriad Pro" panose="020B0503030403020204" pitchFamily="34" charset="0"/>
            </a:endParaRPr>
          </a:p>
          <a:p>
            <a:pPr>
              <a:lnSpc>
                <a:spcPts val="2400"/>
              </a:lnSpc>
            </a:pPr>
            <a:r>
              <a:rPr lang="pt-PT" sz="2400" b="1" dirty="0">
                <a:solidFill>
                  <a:srgbClr val="262626"/>
                </a:solidFill>
                <a:latin typeface="Myriad Pro" panose="020B0503030403020204" pitchFamily="34" charset="0"/>
              </a:rPr>
              <a:t>orientador	</a:t>
            </a:r>
            <a:r>
              <a:rPr lang="pt-PT" sz="2400" b="1" dirty="0">
                <a:latin typeface="Myriad Pro" panose="020B0503030403020204" pitchFamily="34" charset="0"/>
              </a:rPr>
              <a:t>JOSÉ MORAIS</a:t>
            </a:r>
          </a:p>
          <a:p>
            <a:pPr>
              <a:lnSpc>
                <a:spcPts val="2400"/>
              </a:lnSpc>
            </a:pPr>
            <a:endParaRPr lang="pt-PT" sz="2400" b="1" dirty="0">
              <a:solidFill>
                <a:srgbClr val="262626"/>
              </a:solidFill>
              <a:latin typeface="Myriad Pro" panose="020B0503030403020204" pitchFamily="34" charset="0"/>
            </a:endParaRPr>
          </a:p>
          <a:p>
            <a:pPr>
              <a:lnSpc>
                <a:spcPts val="2400"/>
              </a:lnSpc>
            </a:pPr>
            <a:r>
              <a:rPr lang="pt-PT" sz="2400" b="1" dirty="0">
                <a:solidFill>
                  <a:srgbClr val="262626"/>
                </a:solidFill>
                <a:latin typeface="Myriad Pro" panose="020B0503030403020204" pitchFamily="34" charset="0"/>
              </a:rPr>
              <a:t>supervisor	</a:t>
            </a:r>
            <a:r>
              <a:rPr lang="pt-PT" sz="2400" b="1" dirty="0">
                <a:latin typeface="Myriad Pro" panose="020B0503030403020204" pitchFamily="34" charset="0"/>
              </a:rPr>
              <a:t>MARIA FERREIRA</a:t>
            </a:r>
          </a:p>
          <a:p>
            <a:pPr>
              <a:lnSpc>
                <a:spcPts val="2400"/>
              </a:lnSpc>
            </a:pPr>
            <a:endParaRPr lang="pt-PT" sz="2400" b="1" dirty="0">
              <a:solidFill>
                <a:srgbClr val="262626"/>
              </a:solidFill>
              <a:latin typeface="Myriad Pro" panose="020B0503030403020204" pitchFamily="34" charset="0"/>
            </a:endParaRPr>
          </a:p>
          <a:p>
            <a:pPr>
              <a:lnSpc>
                <a:spcPts val="2400"/>
              </a:lnSpc>
            </a:pPr>
            <a:r>
              <a:rPr lang="pt-PT" sz="2400" b="1" dirty="0">
                <a:solidFill>
                  <a:srgbClr val="262626"/>
                </a:solidFill>
                <a:latin typeface="Myriad Pro" panose="020B0503030403020204" pitchFamily="34" charset="0"/>
              </a:rPr>
              <a:t>empresa	</a:t>
            </a:r>
            <a:r>
              <a:rPr lang="pt-PT" sz="2400" b="1" dirty="0">
                <a:latin typeface="Myriad Pro" panose="020B0503030403020204" pitchFamily="34" charset="0"/>
              </a:rPr>
              <a:t>ESCRITÓRIO ABCD</a:t>
            </a:r>
          </a:p>
        </p:txBody>
      </p:sp>
    </p:spTree>
    <p:extLst>
      <p:ext uri="{BB962C8B-B14F-4D97-AF65-F5344CB8AC3E}">
        <p14:creationId xmlns:p14="http://schemas.microsoft.com/office/powerpoint/2010/main" val="8121136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737</TotalTime>
  <Words>448</Words>
  <Application>Microsoft Macintosh PowerPoint</Application>
  <PresentationFormat>Custom</PresentationFormat>
  <Paragraphs>132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Myriad Pro</vt:lpstr>
      <vt:lpstr>Wingdings</vt:lpstr>
      <vt:lpstr>Tema do Office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EsACT</dc:creator>
  <cp:lastModifiedBy>Microsoft Office User</cp:lastModifiedBy>
  <cp:revision>28</cp:revision>
  <cp:lastPrinted>2017-06-21T14:35:01Z</cp:lastPrinted>
  <dcterms:created xsi:type="dcterms:W3CDTF">2017-06-21T14:28:18Z</dcterms:created>
  <dcterms:modified xsi:type="dcterms:W3CDTF">2019-07-09T09:39:48Z</dcterms:modified>
</cp:coreProperties>
</file>